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24/07/1442</a:t>
            </a:fld>
            <a:endParaRPr lang="ar-S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ar-SA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24/07/1442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24/07/1442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24/07/1442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24/07/1442</a:t>
            </a:fld>
            <a:endParaRPr lang="ar-S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ar-SA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24/07/1442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24/07/1442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24/07/1442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24/07/1442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24/07/1442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24/07/1442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24/07/1442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r" defTabSz="914400" rtl="1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r" defTabSz="914400" rtl="1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r" defTabSz="914400" rtl="1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r" defTabSz="914400" rtl="1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r" defTabSz="914400" rtl="1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r" defTabSz="914400" rtl="1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r" defTabSz="914400" rtl="1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r" defTabSz="914400" rtl="1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7020272" y="1844824"/>
            <a:ext cx="1981200" cy="1828800"/>
          </a:xfrm>
        </p:spPr>
        <p:txBody>
          <a:bodyPr>
            <a:normAutofit/>
          </a:bodyPr>
          <a:lstStyle/>
          <a:p>
            <a:pPr algn="ctr"/>
            <a:r>
              <a:rPr lang="ar-IQ" sz="3200" dirty="0" smtClean="0"/>
              <a:t>محاضرة: 4</a:t>
            </a:r>
            <a:endParaRPr lang="ar-IQ" sz="3200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95536" y="2996952"/>
            <a:ext cx="6324600" cy="18288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ar-IQ" dirty="0" smtClean="0"/>
              <a:t>مادة اساسيات الحاسوب</a:t>
            </a:r>
            <a:br>
              <a:rPr lang="ar-IQ" dirty="0" smtClean="0"/>
            </a:br>
            <a:r>
              <a:rPr lang="ar-IQ" dirty="0" smtClean="0"/>
              <a:t>كلية التربية/القرنة </a:t>
            </a:r>
            <a:br>
              <a:rPr lang="ar-IQ" dirty="0" smtClean="0"/>
            </a:br>
            <a:r>
              <a:rPr lang="ar-IQ" dirty="0" smtClean="0"/>
              <a:t>قسم الكيمياء &amp; اللغة الانكليزية </a:t>
            </a:r>
            <a:br>
              <a:rPr lang="ar-IQ" dirty="0" smtClean="0"/>
            </a:br>
            <a:r>
              <a:rPr lang="ar-IQ" dirty="0"/>
              <a:t>المرحلة </a:t>
            </a:r>
            <a:r>
              <a:rPr lang="ar-IQ" dirty="0" smtClean="0"/>
              <a:t>الاولى</a:t>
            </a:r>
            <a:br>
              <a:rPr lang="ar-IQ" dirty="0" smtClean="0"/>
            </a:br>
            <a:r>
              <a:rPr lang="ar-IQ" sz="3600" dirty="0" smtClean="0"/>
              <a:t/>
            </a:r>
            <a:br>
              <a:rPr lang="ar-IQ" sz="3600" dirty="0" smtClean="0"/>
            </a:br>
            <a:r>
              <a:rPr lang="ar-IQ" sz="3600" dirty="0" smtClean="0"/>
              <a:t>مدرس المادة: </a:t>
            </a:r>
            <a:r>
              <a:rPr lang="ar-IQ" sz="3600" dirty="0" err="1" smtClean="0"/>
              <a:t>م.م</a:t>
            </a:r>
            <a:r>
              <a:rPr lang="ar-IQ" sz="3600" dirty="0" smtClean="0"/>
              <a:t> عمار عبد الجبار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551061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10</a:t>
            </a:r>
            <a:r>
              <a:rPr lang="ar-IQ" sz="2800" dirty="0" smtClean="0"/>
              <a:t>- أنظمة التخزين: </a:t>
            </a:r>
            <a:endParaRPr lang="ar-IQ" sz="2800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/>
              <a:t>المكونات التصنيعية للحاسب الالي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" r="2267" b="78532"/>
          <a:stretch/>
        </p:blipFill>
        <p:spPr bwMode="auto">
          <a:xfrm>
            <a:off x="323528" y="2708920"/>
            <a:ext cx="8605582" cy="3726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3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IQ" sz="2800" b="1" dirty="0" smtClean="0"/>
              <a:t>مثل: </a:t>
            </a:r>
            <a:r>
              <a:rPr lang="ar-IQ" sz="2400" dirty="0" smtClean="0"/>
              <a:t>الطابعة النقطية, الطابعة الحبرية, الطابعة الليزرية.           كما في الشكل:</a:t>
            </a:r>
            <a:endParaRPr lang="ar-IQ" sz="2400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191829" y="260648"/>
            <a:ext cx="8800991" cy="1152128"/>
          </a:xfrm>
        </p:spPr>
        <p:txBody>
          <a:bodyPr/>
          <a:lstStyle/>
          <a:p>
            <a:r>
              <a:rPr lang="en-US" sz="2800" smtClean="0"/>
              <a:t>11</a:t>
            </a:r>
            <a:r>
              <a:rPr lang="ar-IQ" sz="2800" smtClean="0"/>
              <a:t>- </a:t>
            </a:r>
            <a:r>
              <a:rPr lang="ar-IQ" sz="2800" dirty="0" smtClean="0"/>
              <a:t>الطابعات: هي احد اجهزة الاخراج وهي جهاز ملحق بالحاسوب وتستخدم في اخراج المعلومات على الورق</a:t>
            </a:r>
            <a:endParaRPr lang="ar-IQ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7" t="51247" r="4303" b="4393"/>
          <a:stretch/>
        </p:blipFill>
        <p:spPr bwMode="auto">
          <a:xfrm>
            <a:off x="251520" y="2708920"/>
            <a:ext cx="8640960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052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179512" y="1628800"/>
            <a:ext cx="8712967" cy="504055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2</a:t>
            </a:r>
            <a:r>
              <a:rPr lang="ar-IQ" sz="2400" dirty="0" smtClean="0"/>
              <a:t>- المكونات البرمجية (الكيان البرمجي): 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ar-IQ" sz="2400" dirty="0" smtClean="0"/>
              <a:t>و هي مجموعة من البرمجيات اللازمة لتشغيل الحاسوب او لأداء وظائف خاصة وتنقسم الى: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ar-IQ" sz="2400" dirty="0" smtClean="0"/>
              <a:t>أنظمة التشغيل: و هي البرامج المسؤولة عن تشغيل الحاسوب والتنسيق بين مكوناته المادية مثل ( </a:t>
            </a:r>
            <a:r>
              <a:rPr lang="en-US" sz="2400" dirty="0" smtClean="0"/>
              <a:t>MS DOS- Unix- Linux- Windows</a:t>
            </a:r>
            <a:r>
              <a:rPr lang="ar-IQ" sz="2400" dirty="0" smtClean="0"/>
              <a:t>)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ar-IQ" sz="2400" dirty="0" smtClean="0"/>
              <a:t>لغات البرمجة: و هي اللغات التي يتم اعدادها من قبل مبرمجين لتسهيل التخاطب مع الحاسوب ومنا لغات ذات المستوى العالي و المتوسط و </a:t>
            </a:r>
            <a:r>
              <a:rPr lang="ar-IQ" sz="2400" dirty="0" smtClean="0"/>
              <a:t>المنخفضة, اللغات الراقية.</a:t>
            </a:r>
            <a:endParaRPr lang="ar-IQ" sz="2400" dirty="0" smtClean="0"/>
          </a:p>
          <a:p>
            <a:pPr>
              <a:lnSpc>
                <a:spcPct val="150000"/>
              </a:lnSpc>
            </a:pPr>
            <a:endParaRPr lang="ar-IQ" sz="2400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81260" cy="1054394"/>
          </a:xfrm>
        </p:spPr>
        <p:txBody>
          <a:bodyPr/>
          <a:lstStyle/>
          <a:p>
            <a:pPr marL="571500" indent="-571500" algn="r">
              <a:buFont typeface="Wingdings" pitchFamily="2" charset="2"/>
              <a:buChar char="q"/>
            </a:pPr>
            <a:r>
              <a:rPr lang="ar-IQ" sz="3600" dirty="0"/>
              <a:t>مكونات الحاسب الالي </a:t>
            </a:r>
          </a:p>
        </p:txBody>
      </p:sp>
    </p:spTree>
    <p:extLst>
      <p:ext uri="{BB962C8B-B14F-4D97-AF65-F5344CB8AC3E}">
        <p14:creationId xmlns:p14="http://schemas.microsoft.com/office/powerpoint/2010/main" val="2463774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20823" y="1556793"/>
            <a:ext cx="9123177" cy="5040560"/>
          </a:xfrm>
        </p:spPr>
        <p:txBody>
          <a:bodyPr>
            <a:noAutofit/>
          </a:bodyPr>
          <a:lstStyle/>
          <a:p>
            <a:r>
              <a:rPr lang="ar-IQ" sz="2400" dirty="0" smtClean="0"/>
              <a:t>هي عبارة عن تفاصيل للمكونات المادية أي الاجزاء الملموسة والتي منها ما يتعامل معها المستخدم مباشرة ومنها ما هو داخل الصندوق وتشمل:</a:t>
            </a:r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81260" cy="1054394"/>
          </a:xfrm>
        </p:spPr>
        <p:txBody>
          <a:bodyPr/>
          <a:lstStyle/>
          <a:p>
            <a:pPr marL="571500" indent="-571500" algn="r">
              <a:buFont typeface="Wingdings" pitchFamily="2" charset="2"/>
              <a:buChar char="q"/>
            </a:pPr>
            <a:r>
              <a:rPr lang="ar-IQ" sz="3600" dirty="0" smtClean="0"/>
              <a:t>المكونات التصنيعية للحاسب الالي </a:t>
            </a:r>
            <a:endParaRPr lang="ar-IQ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6373"/>
          <a:stretch/>
        </p:blipFill>
        <p:spPr bwMode="auto">
          <a:xfrm>
            <a:off x="20823" y="2413628"/>
            <a:ext cx="8964488" cy="44458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7452320" y="2456200"/>
            <a:ext cx="5760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dirty="0" smtClean="0"/>
              <a:t>1</a:t>
            </a:r>
            <a:r>
              <a:rPr lang="ar-IQ" sz="2800" dirty="0" smtClean="0"/>
              <a:t>-</a:t>
            </a:r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42637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ar-IQ" sz="2400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/>
              <a:t>المكونات التصنيعية للحاسب الالي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4" y="1700808"/>
            <a:ext cx="8955995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8290235" y="1849851"/>
            <a:ext cx="58722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dirty="0" smtClean="0"/>
              <a:t>2</a:t>
            </a:r>
            <a:endParaRPr lang="ar-IQ" sz="2000" dirty="0"/>
          </a:p>
        </p:txBody>
      </p:sp>
      <p:sp>
        <p:nvSpPr>
          <p:cNvPr id="6" name="مربع نص 5"/>
          <p:cNvSpPr txBox="1"/>
          <p:nvPr/>
        </p:nvSpPr>
        <p:spPr>
          <a:xfrm>
            <a:off x="8290235" y="3429000"/>
            <a:ext cx="58722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dirty="0" smtClean="0"/>
              <a:t>3</a:t>
            </a:r>
            <a:endParaRPr lang="ar-IQ" sz="2000" dirty="0"/>
          </a:p>
        </p:txBody>
      </p:sp>
      <p:sp>
        <p:nvSpPr>
          <p:cNvPr id="7" name="مربع نص 6"/>
          <p:cNvSpPr txBox="1"/>
          <p:nvPr/>
        </p:nvSpPr>
        <p:spPr>
          <a:xfrm>
            <a:off x="8344937" y="5085184"/>
            <a:ext cx="58722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dirty="0" smtClean="0"/>
              <a:t>4</a:t>
            </a:r>
            <a:endParaRPr lang="ar-IQ" sz="2000" dirty="0"/>
          </a:p>
        </p:txBody>
      </p:sp>
    </p:spTree>
    <p:extLst>
      <p:ext uri="{BB962C8B-B14F-4D97-AF65-F5344CB8AC3E}">
        <p14:creationId xmlns:p14="http://schemas.microsoft.com/office/powerpoint/2010/main" val="300255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362076" y="2155002"/>
            <a:ext cx="8407893" cy="4569687"/>
          </a:xfrm>
        </p:spPr>
        <p:txBody>
          <a:bodyPr>
            <a:normAutofit/>
          </a:bodyPr>
          <a:lstStyle/>
          <a:p>
            <a:endParaRPr lang="ar-IQ" sz="2800" b="1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435122" y="332656"/>
            <a:ext cx="8381260" cy="1054394"/>
          </a:xfrm>
        </p:spPr>
        <p:txBody>
          <a:bodyPr/>
          <a:lstStyle/>
          <a:p>
            <a:pPr algn="r"/>
            <a:r>
              <a:rPr lang="en-US" b="1" dirty="0"/>
              <a:t>5</a:t>
            </a:r>
            <a:r>
              <a:rPr lang="ar-IQ" b="1" dirty="0"/>
              <a:t>-</a:t>
            </a:r>
            <a:r>
              <a:rPr lang="ar-IQ" sz="3600" b="1" dirty="0"/>
              <a:t> </a:t>
            </a:r>
            <a:r>
              <a:rPr lang="ar-IQ" sz="3600" b="1" dirty="0" smtClean="0"/>
              <a:t>الذاكرة</a:t>
            </a:r>
            <a:r>
              <a:rPr lang="ar-IQ" b="1" dirty="0" smtClean="0"/>
              <a:t>:</a:t>
            </a:r>
            <a:endParaRPr lang="ar-IQ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7" b="48102"/>
          <a:stretch/>
        </p:blipFill>
        <p:spPr bwMode="auto">
          <a:xfrm>
            <a:off x="-11953" y="1628801"/>
            <a:ext cx="9155953" cy="5202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553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lnSpc>
                <a:spcPct val="150000"/>
              </a:lnSpc>
              <a:buNone/>
            </a:pPr>
            <a:endParaRPr lang="ar-IQ" sz="2400" dirty="0" smtClean="0">
              <a:solidFill>
                <a:srgbClr val="FF0000"/>
              </a:solidFill>
            </a:endParaRPr>
          </a:p>
          <a:p>
            <a:pPr marL="45720" indent="0">
              <a:lnSpc>
                <a:spcPct val="150000"/>
              </a:lnSpc>
              <a:buNone/>
            </a:pPr>
            <a:endParaRPr lang="ar-IQ" sz="2400" dirty="0">
              <a:solidFill>
                <a:srgbClr val="FF0000"/>
              </a:solidFill>
            </a:endParaRPr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/>
              <a:t>المكونات التصنيعية للحاسب الالي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8935"/>
          <a:stretch/>
        </p:blipFill>
        <p:spPr bwMode="auto">
          <a:xfrm>
            <a:off x="107504" y="1941984"/>
            <a:ext cx="9036496" cy="4916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6228108" y="1513482"/>
            <a:ext cx="23762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IQ" sz="2400" dirty="0" smtClean="0"/>
              <a:t>وتشمل الذاكرة على :</a:t>
            </a:r>
            <a:endParaRPr lang="ar-IQ" sz="2400" dirty="0"/>
          </a:p>
        </p:txBody>
      </p:sp>
    </p:spTree>
    <p:extLst>
      <p:ext uri="{BB962C8B-B14F-4D97-AF65-F5344CB8AC3E}">
        <p14:creationId xmlns:p14="http://schemas.microsoft.com/office/powerpoint/2010/main" val="135403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endParaRPr lang="ar-IQ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6</a:t>
            </a:r>
            <a:r>
              <a:rPr lang="ar-IQ" dirty="0" smtClean="0"/>
              <a:t>- الفأرة: </a:t>
            </a:r>
            <a:r>
              <a:rPr lang="ar-IQ" sz="2800" dirty="0" smtClean="0"/>
              <a:t>و هي احد وحدات الادخال و هي عبارة عن جسم بحجم كف اليد يحتوي على زر ايمن و ايسر</a:t>
            </a:r>
            <a:endParaRPr lang="ar-IQ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4" t="4139" r="3310" b="46459"/>
          <a:stretch/>
        </p:blipFill>
        <p:spPr bwMode="auto">
          <a:xfrm>
            <a:off x="107504" y="1700808"/>
            <a:ext cx="8784976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647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107505" y="1484784"/>
            <a:ext cx="8784976" cy="537321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endParaRPr lang="ar-IQ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2800" dirty="0" smtClean="0"/>
              <a:t>7</a:t>
            </a:r>
            <a:r>
              <a:rPr lang="ar-IQ" sz="2800" dirty="0" smtClean="0"/>
              <a:t>- الشاشة :</a:t>
            </a:r>
            <a:endParaRPr lang="ar-IQ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" r="1866" b="67927"/>
          <a:stretch/>
        </p:blipFill>
        <p:spPr bwMode="auto">
          <a:xfrm>
            <a:off x="107504" y="1404655"/>
            <a:ext cx="8928992" cy="5453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8047445" y="4900518"/>
            <a:ext cx="7200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/>
              <a:t>8</a:t>
            </a:r>
            <a:r>
              <a:rPr lang="ar-IQ" sz="2400" dirty="0" smtClean="0"/>
              <a:t>-</a:t>
            </a:r>
            <a:endParaRPr lang="ar-IQ" sz="2400" dirty="0"/>
          </a:p>
        </p:txBody>
      </p:sp>
    </p:spTree>
    <p:extLst>
      <p:ext uri="{BB962C8B-B14F-4D97-AF65-F5344CB8AC3E}">
        <p14:creationId xmlns:p14="http://schemas.microsoft.com/office/powerpoint/2010/main" val="393518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251520" y="1700808"/>
            <a:ext cx="8609380" cy="495028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ar-IQ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2800" dirty="0" smtClean="0"/>
              <a:t>9</a:t>
            </a:r>
            <a:r>
              <a:rPr lang="ar-IQ" sz="2800" dirty="0" smtClean="0"/>
              <a:t>- لوحة المفاتيح:</a:t>
            </a:r>
            <a:endParaRPr lang="ar-IQ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" t="40480" r="2391" b="19886"/>
          <a:stretch/>
        </p:blipFill>
        <p:spPr bwMode="auto">
          <a:xfrm>
            <a:off x="222268" y="1628800"/>
            <a:ext cx="8712968" cy="494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019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شبكة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شبكة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شبكة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968</TotalTime>
  <Words>207</Words>
  <Application>Microsoft Office PowerPoint</Application>
  <PresentationFormat>عرض على الشاشة (3:4)‏</PresentationFormat>
  <Paragraphs>25</Paragraphs>
  <Slides>11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2" baseType="lpstr">
      <vt:lpstr>شبكة</vt:lpstr>
      <vt:lpstr>مادة اساسيات الحاسوب كلية التربية/القرنة  قسم الكيمياء &amp; اللغة الانكليزية  المرحلة الاولى  مدرس المادة: م.م عمار عبد الجبار </vt:lpstr>
      <vt:lpstr>مكونات الحاسب الالي </vt:lpstr>
      <vt:lpstr>المكونات التصنيعية للحاسب الالي </vt:lpstr>
      <vt:lpstr>المكونات التصنيعية للحاسب الالي </vt:lpstr>
      <vt:lpstr>5- الذاكرة:</vt:lpstr>
      <vt:lpstr>المكونات التصنيعية للحاسب الالي </vt:lpstr>
      <vt:lpstr>6- الفأرة: و هي احد وحدات الادخال و هي عبارة عن جسم بحجم كف اليد يحتوي على زر ايمن و ايسر</vt:lpstr>
      <vt:lpstr>7- الشاشة :</vt:lpstr>
      <vt:lpstr>9- لوحة المفاتيح:</vt:lpstr>
      <vt:lpstr>المكونات التصنيعية للحاسب الالي </vt:lpstr>
      <vt:lpstr>11- الطابعات: هي احد اجهزة الاخراج وهي جهاز ملحق بالحاسوب وتستخدم في اخراج المعلومات على الورق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مادة اساسيات الحاسوب كلية التربية/القرنة  قسم اللغة الانكليزية  المرحلة الاولى  مدرس المادة: م.م عمار عبد الجبار </dc:title>
  <dc:creator>Z</dc:creator>
  <cp:lastModifiedBy>معرض-الهفهاف</cp:lastModifiedBy>
  <cp:revision>29</cp:revision>
  <dcterms:created xsi:type="dcterms:W3CDTF">2020-04-27T10:50:29Z</dcterms:created>
  <dcterms:modified xsi:type="dcterms:W3CDTF">2021-03-07T08:38:53Z</dcterms:modified>
</cp:coreProperties>
</file>